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4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7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theme/theme8.xml" ContentType="application/vnd.openxmlformats-officedocument.theme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theme/theme9.xml" ContentType="application/vnd.openxmlformats-officedocument.theme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10.xml" ContentType="application/vnd.openxmlformats-officedocument.theme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theme/theme11.xml" ContentType="application/vnd.openxmlformats-officedocument.theme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theme/theme12.xml" ContentType="application/vnd.openxmlformats-officedocument.theme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3.xml" ContentType="application/vnd.openxmlformats-officedocument.theme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4" r:id="rId2"/>
    <p:sldMasterId id="2147483687" r:id="rId3"/>
    <p:sldMasterId id="2147483700" r:id="rId4"/>
    <p:sldMasterId id="2147483713" r:id="rId5"/>
    <p:sldMasterId id="2147483726" r:id="rId6"/>
    <p:sldMasterId id="2147483739" r:id="rId7"/>
    <p:sldMasterId id="2147483758" r:id="rId8"/>
    <p:sldMasterId id="2147483772" r:id="rId9"/>
    <p:sldMasterId id="2147483785" r:id="rId10"/>
    <p:sldMasterId id="2147483798" r:id="rId11"/>
    <p:sldMasterId id="2147483811" r:id="rId12"/>
    <p:sldMasterId id="2147483824" r:id="rId13"/>
    <p:sldMasterId id="2147483837" r:id="rId14"/>
  </p:sldMasterIdLst>
  <p:notesMasterIdLst>
    <p:notesMasterId r:id="rId25"/>
  </p:notesMasterIdLst>
  <p:sldIdLst>
    <p:sldId id="344" r:id="rId15"/>
    <p:sldId id="396" r:id="rId16"/>
    <p:sldId id="407" r:id="rId17"/>
    <p:sldId id="406" r:id="rId18"/>
    <p:sldId id="367" r:id="rId19"/>
    <p:sldId id="400" r:id="rId20"/>
    <p:sldId id="405" r:id="rId21"/>
    <p:sldId id="402" r:id="rId22"/>
    <p:sldId id="404" r:id="rId23"/>
    <p:sldId id="352" r:id="rId24"/>
  </p:sldIdLst>
  <p:sldSz cx="9144000" cy="5143500" type="screen16x9"/>
  <p:notesSz cx="6731000" cy="9867900"/>
  <p:defaultTextStyle>
    <a:defPPr>
      <a:defRPr lang="en-US"/>
    </a:defPPr>
    <a:lvl1pPr marL="0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35789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  <p15:guide id="4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9" autoAdjust="0"/>
    <p:restoredTop sz="91086" autoAdjust="0"/>
  </p:normalViewPr>
  <p:slideViewPr>
    <p:cSldViewPr snapToGrid="0" snapToObjects="1">
      <p:cViewPr>
        <p:scale>
          <a:sx n="125" d="100"/>
          <a:sy n="125" d="100"/>
        </p:scale>
        <p:origin x="-72" y="-384"/>
      </p:cViewPr>
      <p:guideLst>
        <p:guide orient="horz" pos="2381"/>
        <p:guide orient="horz" pos="1620"/>
        <p:guide pos="33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8"/>
    </mc:Choice>
    <mc:Fallback>
      <c:style val="38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ln>
          <a:solidFill>
            <a:srgbClr val="0066FF"/>
          </a:solidFill>
        </a:ln>
      </c:spPr>
    </c:sideWall>
    <c:backWall>
      <c:thickness val="0"/>
      <c:spPr>
        <a:ln>
          <a:solidFill>
            <a:srgbClr val="0066FF"/>
          </a:solidFill>
        </a:ln>
        <a:effectLst>
          <a:outerShdw blurRad="50800" dist="50800" dir="5400000" algn="ctr" rotWithShape="0">
            <a:srgbClr val="000000">
              <a:alpha val="99000"/>
            </a:srgbClr>
          </a:outerShdw>
        </a:effectLst>
      </c:spPr>
    </c:backWall>
    <c:plotArea>
      <c:layout>
        <c:manualLayout>
          <c:layoutTarget val="inner"/>
          <c:xMode val="edge"/>
          <c:yMode val="edge"/>
          <c:x val="0.15908205403498255"/>
          <c:y val="0"/>
          <c:w val="0.79141186609683911"/>
          <c:h val="0.88073795583062464"/>
        </c:manualLayout>
      </c:layout>
      <c:bar3D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9116544"/>
        <c:axId val="119118080"/>
        <c:axId val="0"/>
      </c:bar3DChart>
      <c:catAx>
        <c:axId val="119116544"/>
        <c:scaling>
          <c:orientation val="minMax"/>
        </c:scaling>
        <c:delete val="0"/>
        <c:axPos val="l"/>
        <c:majorGridlines/>
        <c:numFmt formatCode="m/d/yyyy" sourceLinked="1"/>
        <c:majorTickMark val="cross"/>
        <c:minorTickMark val="none"/>
        <c:tickLblPos val="nextTo"/>
        <c:txPr>
          <a:bodyPr rot="0" vert="horz"/>
          <a:lstStyle/>
          <a:p>
            <a:pPr>
              <a:defRPr b="1" i="1" u="sng"/>
            </a:pPr>
            <a:endParaRPr lang="ru-RU"/>
          </a:p>
        </c:txPr>
        <c:crossAx val="119118080"/>
        <c:crosses val="autoZero"/>
        <c:auto val="0"/>
        <c:lblAlgn val="ctr"/>
        <c:lblOffset val="100"/>
        <c:noMultiLvlLbl val="0"/>
      </c:catAx>
      <c:valAx>
        <c:axId val="119118080"/>
        <c:scaling>
          <c:orientation val="minMax"/>
        </c:scaling>
        <c:delete val="0"/>
        <c:axPos val="b"/>
        <c:numFmt formatCode="#,##0.0" sourceLinked="1"/>
        <c:majorTickMark val="cross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19116544"/>
        <c:crosses val="autoZero"/>
        <c:crossBetween val="between"/>
      </c:val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7"/>
            <a:ext cx="291676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2676" y="7"/>
            <a:ext cx="291676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89909-71B7-476C-A353-5CCBE696994E}" type="datetimeFigureOut">
              <a:rPr lang="ru-RU" smtClean="0"/>
              <a:t>07.03.2019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1" y="4687261"/>
            <a:ext cx="5384800" cy="4440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2799"/>
            <a:ext cx="291676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2676" y="9372799"/>
            <a:ext cx="291676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DF625-5088-4219-94DB-B066241722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854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7896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5792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73688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31585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9481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47377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505273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63169" algn="l" defTabSz="71579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3025" y="739775"/>
            <a:ext cx="6584950" cy="3703638"/>
          </a:xfrm>
          <a:ln/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EE4DBC3-6C51-4609-A7D2-77E3E4A3E990}" type="slidenum">
              <a:rPr lang="ru-RU" smtClean="0"/>
              <a:pPr eaLnBrk="1" hangingPunct="1"/>
              <a:t>1</a:t>
            </a:fld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129786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0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2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844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3098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61068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130988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93089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585369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814181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6481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3249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266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5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308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2123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30649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6691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7863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3527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6535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7815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3154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97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301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85369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5198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9085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8781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0886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2465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6340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3515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1814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4444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604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0478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202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77704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13306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8936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272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8950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36776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543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814181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84231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15272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86046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6496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79422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29330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68036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28532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58930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20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06481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65259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55031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5818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91080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6340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26252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81772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30315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525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61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032492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95253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75829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37859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77007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4160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590890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6485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74208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87642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98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26625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75017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86832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21509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348292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7943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58314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03409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7"/>
          <p:cNvSpPr txBox="1"/>
          <p:nvPr/>
        </p:nvSpPr>
        <p:spPr>
          <a:xfrm>
            <a:off x="5788053" y="4815019"/>
            <a:ext cx="3049347" cy="130151"/>
          </a:xfrm>
          <a:prstGeom prst="rect">
            <a:avLst/>
          </a:prstGeom>
          <a:noFill/>
        </p:spPr>
        <p:txBody>
          <a:bodyPr lIns="52693" tIns="26346" rIns="52693" bIns="26346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en-US" sz="5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8053" y="4815019"/>
            <a:ext cx="3049347" cy="116880"/>
          </a:xfrm>
          <a:prstGeom prst="rect">
            <a:avLst/>
          </a:prstGeom>
          <a:noFill/>
        </p:spPr>
        <p:txBody>
          <a:bodyPr lIns="39551" tIns="19775" rIns="39551" bIns="19775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" dirty="0">
                <a:gradFill>
                  <a:gsLst>
                    <a:gs pos="0">
                      <a:schemeClr val="tx2"/>
                    </a:gs>
                    <a:gs pos="100000">
                      <a:schemeClr val="tx2"/>
                    </a:gs>
                  </a:gsLst>
                  <a:lin ang="5400000" scaled="0"/>
                </a:gra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en-US" sz="500" dirty="0">
              <a:gradFill>
                <a:gsLst>
                  <a:gs pos="0">
                    <a:schemeClr val="tx1"/>
                  </a:gs>
                  <a:gs pos="100000">
                    <a:schemeClr val="tx1"/>
                  </a:gs>
                </a:gsLst>
                <a:lin ang="5400000" scaled="0"/>
              </a:gra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323853"/>
            <a:ext cx="8363939" cy="526298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 smtClean="0"/>
              <a:t>Образец заголовка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81001" y="1131592"/>
            <a:ext cx="8363939" cy="3528392"/>
          </a:xfrm>
        </p:spPr>
        <p:txBody>
          <a:bodyPr/>
          <a:lstStyle>
            <a:lvl1pPr marL="200344" indent="-200344">
              <a:defRPr sz="1900"/>
            </a:lvl1pPr>
            <a:lvl2pPr marL="429045" indent="-163751">
              <a:defRPr sz="1900"/>
            </a:lvl2pPr>
            <a:lvl3pPr marL="658661" indent="-165581">
              <a:defRPr sz="1900"/>
            </a:lvl3pPr>
            <a:lvl4pPr marL="859005" indent="-133561">
              <a:defRPr sz="1900"/>
            </a:lvl4pPr>
            <a:lvl5pPr marL="1053858" indent="-128988">
              <a:defRPr sz="19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85013" y="4857969"/>
            <a:ext cx="3914979" cy="124650"/>
          </a:xfrm>
        </p:spPr>
        <p:txBody>
          <a:bodyPr anchor="ctr"/>
          <a:lstStyle>
            <a:lvl1pPr marL="0" indent="0" algn="l" defTabSz="526907" rtl="0" eaLnBrk="1" latinLnBrk="0" hangingPunct="1">
              <a:buNone/>
              <a:defRPr lang="en-US" sz="500" kern="1200" spc="0" baseline="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Segoe UI Light" panose="020B0502040204020203" pitchFamily="34" charset="0"/>
                <a:ea typeface="+mn-ea"/>
                <a:cs typeface="+mn-cs"/>
              </a:defRPr>
            </a:lvl1pPr>
            <a:lvl2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0" indent="0" algn="l" defTabSz="526907" rtl="0" eaLnBrk="1" latinLnBrk="0" hangingPunct="1">
              <a:buNone/>
              <a:defRPr lang="en-US" sz="500" kern="1200" dirty="0" smtClean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0" indent="0" algn="l" defTabSz="526907" rtl="0" eaLnBrk="1" latinLnBrk="0" hangingPunct="1">
              <a:buNone/>
              <a:defRPr lang="en-US" sz="500" kern="1200" dirty="0">
                <a:gradFill>
                  <a:gsLst>
                    <a:gs pos="0">
                      <a:schemeClr val="tx1"/>
                    </a:gs>
                    <a:gs pos="99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3"/>
          </p:nvPr>
        </p:nvSpPr>
        <p:spPr>
          <a:xfrm>
            <a:off x="8243893" y="4731549"/>
            <a:ext cx="708025" cy="275035"/>
          </a:xfrm>
        </p:spPr>
        <p:txBody>
          <a:bodyPr lIns="60134" tIns="30067" rIns="60134" bIns="30067"/>
          <a:lstStyle>
            <a:lvl1pPr algn="r">
              <a:defRPr sz="600" b="0" i="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pPr>
              <a:defRPr/>
            </a:pPr>
            <a:fld id="{9A54D30B-CB97-48CC-94EC-352FC82BBC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775324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058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021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3938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306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669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0786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5352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65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9781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9931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3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97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51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2908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798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088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4246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3634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9351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181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444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543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6041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0478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620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77770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1330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08936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927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78950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3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311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6543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68423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271527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8604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76496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7794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293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6803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328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8245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45893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5200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pPr lvl="0"/>
            <a:r>
              <a:rPr lang="ru-RU" noProof="0" smtClean="0"/>
              <a:t>Drag picture to placeholder or click icon to add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66525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5503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7581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910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6340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3262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281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754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03031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4552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66188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3952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57582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93785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27700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14160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07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0590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8974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1" y="3845310"/>
            <a:ext cx="923619" cy="282640"/>
          </a:xfrm>
          <a:prstGeom prst="rect">
            <a:avLst/>
          </a:prstGeom>
          <a:noFill/>
        </p:spPr>
        <p:txBody>
          <a:bodyPr wrap="square" lIns="41265" tIns="20633" rIns="41265" bIns="20633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648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354"/>
            <a:ext cx="9142644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marL="0" marR="0" lvl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87420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" y="1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 anchor="t"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88764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6984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7501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435"/>
            <a:ext cx="9142644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1868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9" y="4404445"/>
            <a:ext cx="567428" cy="48982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defRPr sz="12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72150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62A34-0AFA-455C-B96A-45AC068BF82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3482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1600"/>
            </a:lvl1pPr>
            <a:lvl2pPr marL="235364" indent="0">
              <a:buNone/>
              <a:defRPr sz="1400"/>
            </a:lvl2pPr>
            <a:lvl3pPr marL="470729" indent="0">
              <a:buNone/>
              <a:defRPr sz="1200"/>
            </a:lvl3pPr>
            <a:lvl4pPr marL="706094" indent="0">
              <a:buNone/>
              <a:defRPr sz="1000"/>
            </a:lvl4pPr>
            <a:lvl5pPr marL="941459" indent="0">
              <a:buNone/>
              <a:defRPr sz="1000"/>
            </a:lvl5pPr>
            <a:lvl6pPr marL="1176823" indent="0">
              <a:buNone/>
              <a:defRPr sz="1000"/>
            </a:lvl6pPr>
            <a:lvl7pPr marL="1412188" indent="0">
              <a:buNone/>
              <a:defRPr sz="1000"/>
            </a:lvl7pPr>
            <a:lvl8pPr marL="1647552" indent="0">
              <a:buNone/>
              <a:defRPr sz="1000"/>
            </a:lvl8pPr>
            <a:lvl9pPr marL="1882917" indent="0">
              <a:buNone/>
              <a:defRPr sz="1000"/>
            </a:lvl9pPr>
          </a:lstStyle>
          <a:p>
            <a:r>
              <a:rPr lang="ru-RU" smtClean="0"/>
              <a:t>Drag picture to placeholder or click icon to add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B93335-961B-4AC6-B472-23F887E96A8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87943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5C926D-F4BB-4846-84A9-408215DD905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58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8"/>
            <a:ext cx="3008313" cy="871538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92"/>
            <a:ext cx="5111751" cy="4389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700"/>
            </a:lvl1pPr>
            <a:lvl2pPr marL="235364" indent="0">
              <a:buNone/>
              <a:defRPr sz="600"/>
            </a:lvl2pPr>
            <a:lvl3pPr marL="470729" indent="0">
              <a:buNone/>
              <a:defRPr sz="500"/>
            </a:lvl3pPr>
            <a:lvl4pPr marL="706094" indent="0">
              <a:buNone/>
              <a:defRPr sz="500"/>
            </a:lvl4pPr>
            <a:lvl5pPr marL="941459" indent="0">
              <a:buNone/>
              <a:defRPr sz="500"/>
            </a:lvl5pPr>
            <a:lvl6pPr marL="1176823" indent="0">
              <a:buNone/>
              <a:defRPr sz="500"/>
            </a:lvl6pPr>
            <a:lvl7pPr marL="1412188" indent="0">
              <a:buNone/>
              <a:defRPr sz="500"/>
            </a:lvl7pPr>
            <a:lvl8pPr marL="1647552" indent="0">
              <a:buNone/>
              <a:defRPr sz="500"/>
            </a:lvl8pPr>
            <a:lvl9pPr marL="1882917" indent="0">
              <a:buNone/>
              <a:defRPr sz="500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1068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4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10"/>
            <a:ext cx="7065963" cy="4838700"/>
          </a:xfrm>
        </p:spPr>
        <p:txBody>
          <a:bodyPr vert="eaVert"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7C3AF1-E815-41C8-AD1F-A4FB79D1DEB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30340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565988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6"/>
            <a:ext cx="9142412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70"/>
            <a:ext cx="7772400" cy="1102519"/>
          </a:xfrm>
        </p:spPr>
        <p:txBody>
          <a:bodyPr>
            <a:normAutofit/>
          </a:bodyPr>
          <a:lstStyle>
            <a:lvl1pPr>
              <a:defRPr sz="26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235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6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1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76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2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4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82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Click to edit Master subtitle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84471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40" y="3845720"/>
            <a:ext cx="923925" cy="282179"/>
          </a:xfrm>
          <a:prstGeom prst="rect">
            <a:avLst/>
          </a:prstGeom>
          <a:noFill/>
        </p:spPr>
        <p:txBody>
          <a:bodyPr lIns="41265" tIns="20633" rIns="41265" bIns="20633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900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2631" indent="1433">
              <a:defRPr>
                <a:latin typeface="+mj-lt"/>
              </a:defRPr>
            </a:lvl2pPr>
            <a:lvl3pPr marL="283709" indent="-117496">
              <a:tabLst/>
              <a:defRPr>
                <a:latin typeface="+mj-lt"/>
              </a:defRPr>
            </a:lvl3pPr>
            <a:lvl4pPr marL="0" indent="162631">
              <a:lnSpc>
                <a:spcPts val="813"/>
              </a:lnSpc>
              <a:spcBef>
                <a:spcPts val="181"/>
              </a:spcBef>
              <a:defRPr>
                <a:latin typeface="+mj-lt"/>
              </a:defRPr>
            </a:lvl4pPr>
            <a:lvl5pPr>
              <a:lnSpc>
                <a:spcPts val="813"/>
              </a:lnSpc>
              <a:spcBef>
                <a:spcPts val="18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7" y="375805"/>
            <a:ext cx="7337192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39388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3"/>
            <a:ext cx="9142413" cy="514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40" y="1205156"/>
            <a:ext cx="7320689" cy="3621940"/>
          </a:xfrm>
        </p:spPr>
        <p:txBody>
          <a:bodyPr/>
          <a:lstStyle>
            <a:lvl1pPr marL="164064" indent="0">
              <a:buFontTx/>
              <a:buNone/>
              <a:defRPr b="1">
                <a:latin typeface="+mj-lt"/>
              </a:defRPr>
            </a:lvl1pPr>
            <a:lvl2pPr marL="164064" indent="0">
              <a:defRPr>
                <a:latin typeface="+mj-lt"/>
              </a:defRPr>
            </a:lvl2pPr>
            <a:lvl3pPr marL="283709" indent="-117496">
              <a:defRPr>
                <a:latin typeface="+mj-lt"/>
              </a:defRPr>
            </a:lvl3pPr>
            <a:lvl4pPr marL="0" indent="162631">
              <a:defRPr>
                <a:latin typeface="+mj-lt"/>
              </a:defRPr>
            </a:lvl4pPr>
            <a:lvl5pPr marL="64765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375805"/>
            <a:ext cx="7337901" cy="829352"/>
          </a:xfrm>
        </p:spPr>
        <p:txBody>
          <a:bodyPr/>
          <a:lstStyle>
            <a:lvl1pPr marL="0" marR="0" indent="0" defTabSz="47072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2400"/>
            </a:lvl1pPr>
          </a:lstStyle>
          <a:p>
            <a:pPr lvl="0"/>
            <a:r>
              <a:rPr lang="ru-RU" noProof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19794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" y="5"/>
            <a:ext cx="9142413" cy="514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40" y="759381"/>
            <a:ext cx="7320689" cy="1518473"/>
          </a:xfrm>
        </p:spPr>
        <p:txBody>
          <a:bodyPr anchor="t"/>
          <a:lstStyle>
            <a:lvl1pPr algn="l">
              <a:defRPr sz="2100" b="1" cap="all"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40" y="2572292"/>
            <a:ext cx="7320689" cy="2254803"/>
          </a:xfrm>
        </p:spPr>
        <p:txBody>
          <a:bodyPr/>
          <a:lstStyle>
            <a:lvl1pPr marL="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1pPr>
            <a:lvl2pPr marL="23536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2pPr>
            <a:lvl3pPr marL="47072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3pPr>
            <a:lvl4pPr marL="70609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94145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176823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412188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647552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882917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3F255-BAAB-4729-82CB-36BD993839D8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55436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8" y="1205156"/>
            <a:ext cx="3620764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3" y="1205156"/>
            <a:ext cx="3644897" cy="3521848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D010C-5997-44E7-ADAB-F77667386F59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3116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2"/>
            <a:ext cx="7864167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1205154"/>
            <a:ext cx="3674753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7" y="1631157"/>
            <a:ext cx="3674753" cy="3195936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7" cy="42600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35364" indent="0">
              <a:buNone/>
              <a:defRPr sz="1000" b="1"/>
            </a:lvl2pPr>
            <a:lvl3pPr marL="470729" indent="0">
              <a:buNone/>
              <a:defRPr sz="900" b="1"/>
            </a:lvl3pPr>
            <a:lvl4pPr marL="706094" indent="0">
              <a:buNone/>
              <a:defRPr sz="800" b="1"/>
            </a:lvl4pPr>
            <a:lvl5pPr marL="941459" indent="0">
              <a:buNone/>
              <a:defRPr sz="800" b="1"/>
            </a:lvl5pPr>
            <a:lvl6pPr marL="1176823" indent="0">
              <a:buNone/>
              <a:defRPr sz="800" b="1"/>
            </a:lvl6pPr>
            <a:lvl7pPr marL="1412188" indent="0">
              <a:buNone/>
              <a:defRPr sz="800" b="1"/>
            </a:lvl7pPr>
            <a:lvl8pPr marL="1647552" indent="0">
              <a:buNone/>
              <a:defRPr sz="800" b="1"/>
            </a:lvl8pPr>
            <a:lvl9pPr marL="1882917" indent="0">
              <a:buNone/>
              <a:defRPr sz="800" b="1"/>
            </a:lvl9pPr>
          </a:lstStyle>
          <a:p>
            <a:pPr lvl="0"/>
            <a:r>
              <a:rPr lang="ru-RU" smtClean="0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7" cy="3186020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80194-86EC-4B2B-A4F3-81F77542C6A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98245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9" y="1191"/>
            <a:ext cx="9142412" cy="5142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375803"/>
            <a:ext cx="7864167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Click to edit Master title style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AFC8C-32EF-4B56-9E55-3B036E80E93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97541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3" y="4404125"/>
            <a:ext cx="566739" cy="490537"/>
          </a:xfrm>
        </p:spPr>
        <p:txBody>
          <a:bodyPr/>
          <a:lstStyle>
            <a:lvl1pPr algn="ctr">
              <a:defRPr sz="12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CE65262F-85F7-414C-AE19-9E77B2474F4D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4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9.xml"/><Relationship Id="rId7" Type="http://schemas.openxmlformats.org/officeDocument/2006/relationships/slideLayout" Target="../slideLayouts/slideLayout123.xml"/><Relationship Id="rId12" Type="http://schemas.openxmlformats.org/officeDocument/2006/relationships/slideLayout" Target="../slideLayouts/slideLayout128.xml"/><Relationship Id="rId2" Type="http://schemas.openxmlformats.org/officeDocument/2006/relationships/slideLayout" Target="../slideLayouts/slideLayout118.xml"/><Relationship Id="rId1" Type="http://schemas.openxmlformats.org/officeDocument/2006/relationships/slideLayout" Target="../slideLayouts/slideLayout117.xml"/><Relationship Id="rId6" Type="http://schemas.openxmlformats.org/officeDocument/2006/relationships/slideLayout" Target="../slideLayouts/slideLayout122.xml"/><Relationship Id="rId11" Type="http://schemas.openxmlformats.org/officeDocument/2006/relationships/slideLayout" Target="../slideLayouts/slideLayout127.xml"/><Relationship Id="rId5" Type="http://schemas.openxmlformats.org/officeDocument/2006/relationships/slideLayout" Target="../slideLayouts/slideLayout121.xml"/><Relationship Id="rId10" Type="http://schemas.openxmlformats.org/officeDocument/2006/relationships/slideLayout" Target="../slideLayouts/slideLayout126.xml"/><Relationship Id="rId4" Type="http://schemas.openxmlformats.org/officeDocument/2006/relationships/slideLayout" Target="../slideLayouts/slideLayout120.xml"/><Relationship Id="rId9" Type="http://schemas.openxmlformats.org/officeDocument/2006/relationships/slideLayout" Target="../slideLayouts/slideLayout125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6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31.xml"/><Relationship Id="rId7" Type="http://schemas.openxmlformats.org/officeDocument/2006/relationships/slideLayout" Target="../slideLayouts/slideLayout135.xml"/><Relationship Id="rId12" Type="http://schemas.openxmlformats.org/officeDocument/2006/relationships/slideLayout" Target="../slideLayouts/slideLayout140.xml"/><Relationship Id="rId2" Type="http://schemas.openxmlformats.org/officeDocument/2006/relationships/slideLayout" Target="../slideLayouts/slideLayout130.xml"/><Relationship Id="rId1" Type="http://schemas.openxmlformats.org/officeDocument/2006/relationships/slideLayout" Target="../slideLayouts/slideLayout129.xml"/><Relationship Id="rId6" Type="http://schemas.openxmlformats.org/officeDocument/2006/relationships/slideLayout" Target="../slideLayouts/slideLayout134.xml"/><Relationship Id="rId11" Type="http://schemas.openxmlformats.org/officeDocument/2006/relationships/slideLayout" Target="../slideLayouts/slideLayout139.xml"/><Relationship Id="rId5" Type="http://schemas.openxmlformats.org/officeDocument/2006/relationships/slideLayout" Target="../slideLayouts/slideLayout133.xml"/><Relationship Id="rId10" Type="http://schemas.openxmlformats.org/officeDocument/2006/relationships/slideLayout" Target="../slideLayouts/slideLayout138.xml"/><Relationship Id="rId4" Type="http://schemas.openxmlformats.org/officeDocument/2006/relationships/slideLayout" Target="../slideLayouts/slideLayout132.xml"/><Relationship Id="rId9" Type="http://schemas.openxmlformats.org/officeDocument/2006/relationships/slideLayout" Target="../slideLayouts/slideLayout137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8.xml"/><Relationship Id="rId13" Type="http://schemas.openxmlformats.org/officeDocument/2006/relationships/theme" Target="../theme/theme12.xml"/><Relationship Id="rId3" Type="http://schemas.openxmlformats.org/officeDocument/2006/relationships/slideLayout" Target="../slideLayouts/slideLayout143.xml"/><Relationship Id="rId7" Type="http://schemas.openxmlformats.org/officeDocument/2006/relationships/slideLayout" Target="../slideLayouts/slideLayout147.xml"/><Relationship Id="rId12" Type="http://schemas.openxmlformats.org/officeDocument/2006/relationships/slideLayout" Target="../slideLayouts/slideLayout152.xml"/><Relationship Id="rId2" Type="http://schemas.openxmlformats.org/officeDocument/2006/relationships/slideLayout" Target="../slideLayouts/slideLayout142.xml"/><Relationship Id="rId1" Type="http://schemas.openxmlformats.org/officeDocument/2006/relationships/slideLayout" Target="../slideLayouts/slideLayout141.xml"/><Relationship Id="rId6" Type="http://schemas.openxmlformats.org/officeDocument/2006/relationships/slideLayout" Target="../slideLayouts/slideLayout146.xml"/><Relationship Id="rId11" Type="http://schemas.openxmlformats.org/officeDocument/2006/relationships/slideLayout" Target="../slideLayouts/slideLayout151.xml"/><Relationship Id="rId5" Type="http://schemas.openxmlformats.org/officeDocument/2006/relationships/slideLayout" Target="../slideLayouts/slideLayout145.xml"/><Relationship Id="rId10" Type="http://schemas.openxmlformats.org/officeDocument/2006/relationships/slideLayout" Target="../slideLayouts/slideLayout150.xml"/><Relationship Id="rId4" Type="http://schemas.openxmlformats.org/officeDocument/2006/relationships/slideLayout" Target="../slideLayouts/slideLayout144.xml"/><Relationship Id="rId9" Type="http://schemas.openxmlformats.org/officeDocument/2006/relationships/slideLayout" Target="../slideLayouts/slideLayout149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0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55.xml"/><Relationship Id="rId7" Type="http://schemas.openxmlformats.org/officeDocument/2006/relationships/slideLayout" Target="../slideLayouts/slideLayout159.xml"/><Relationship Id="rId12" Type="http://schemas.openxmlformats.org/officeDocument/2006/relationships/slideLayout" Target="../slideLayouts/slideLayout164.xml"/><Relationship Id="rId2" Type="http://schemas.openxmlformats.org/officeDocument/2006/relationships/slideLayout" Target="../slideLayouts/slideLayout154.xml"/><Relationship Id="rId1" Type="http://schemas.openxmlformats.org/officeDocument/2006/relationships/slideLayout" Target="../slideLayouts/slideLayout153.xml"/><Relationship Id="rId6" Type="http://schemas.openxmlformats.org/officeDocument/2006/relationships/slideLayout" Target="../slideLayouts/slideLayout158.xml"/><Relationship Id="rId11" Type="http://schemas.openxmlformats.org/officeDocument/2006/relationships/slideLayout" Target="../slideLayouts/slideLayout163.xml"/><Relationship Id="rId5" Type="http://schemas.openxmlformats.org/officeDocument/2006/relationships/slideLayout" Target="../slideLayouts/slideLayout157.xml"/><Relationship Id="rId10" Type="http://schemas.openxmlformats.org/officeDocument/2006/relationships/slideLayout" Target="../slideLayouts/slideLayout162.xml"/><Relationship Id="rId4" Type="http://schemas.openxmlformats.org/officeDocument/2006/relationships/slideLayout" Target="../slideLayouts/slideLayout156.xml"/><Relationship Id="rId9" Type="http://schemas.openxmlformats.org/officeDocument/2006/relationships/slideLayout" Target="../slideLayouts/slideLayout16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2.xml"/><Relationship Id="rId13" Type="http://schemas.openxmlformats.org/officeDocument/2006/relationships/slideLayout" Target="../slideLayouts/slideLayout177.xml"/><Relationship Id="rId3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171.xml"/><Relationship Id="rId12" Type="http://schemas.openxmlformats.org/officeDocument/2006/relationships/slideLayout" Target="../slideLayouts/slideLayout176.xml"/><Relationship Id="rId2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65.xml"/><Relationship Id="rId6" Type="http://schemas.openxmlformats.org/officeDocument/2006/relationships/slideLayout" Target="../slideLayouts/slideLayout170.xml"/><Relationship Id="rId11" Type="http://schemas.openxmlformats.org/officeDocument/2006/relationships/slideLayout" Target="../slideLayouts/slideLayout175.xml"/><Relationship Id="rId5" Type="http://schemas.openxmlformats.org/officeDocument/2006/relationships/slideLayout" Target="../slideLayouts/slideLayout169.xml"/><Relationship Id="rId10" Type="http://schemas.openxmlformats.org/officeDocument/2006/relationships/slideLayout" Target="../slideLayouts/slideLayout174.xml"/><Relationship Id="rId4" Type="http://schemas.openxmlformats.org/officeDocument/2006/relationships/slideLayout" Target="../slideLayouts/slideLayout168.xml"/><Relationship Id="rId9" Type="http://schemas.openxmlformats.org/officeDocument/2006/relationships/slideLayout" Target="../slideLayouts/slideLayout173.xml"/><Relationship Id="rId14" Type="http://schemas.openxmlformats.org/officeDocument/2006/relationships/theme" Target="../theme/theme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13" Type="http://schemas.openxmlformats.org/officeDocument/2006/relationships/slideLayout" Target="../slideLayouts/slideLayout65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63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Relationship Id="rId1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13" Type="http://schemas.openxmlformats.org/officeDocument/2006/relationships/slideLayout" Target="../slideLayouts/slideLayout78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slideLayout" Target="../slideLayouts/slideLayout77.xml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Relationship Id="rId1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slideLayout" Target="../slideLayouts/slideLayout91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slideLayout" Target="../slideLayouts/slideLayout90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Relationship Id="rId1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2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107.xml"/><Relationship Id="rId7" Type="http://schemas.openxmlformats.org/officeDocument/2006/relationships/slideLayout" Target="../slideLayouts/slideLayout111.xml"/><Relationship Id="rId12" Type="http://schemas.openxmlformats.org/officeDocument/2006/relationships/slideLayout" Target="../slideLayouts/slideLayout116.xml"/><Relationship Id="rId2" Type="http://schemas.openxmlformats.org/officeDocument/2006/relationships/slideLayout" Target="../slideLayouts/slideLayout106.xml"/><Relationship Id="rId1" Type="http://schemas.openxmlformats.org/officeDocument/2006/relationships/slideLayout" Target="../slideLayouts/slideLayout105.xml"/><Relationship Id="rId6" Type="http://schemas.openxmlformats.org/officeDocument/2006/relationships/slideLayout" Target="../slideLayouts/slideLayout110.xml"/><Relationship Id="rId11" Type="http://schemas.openxmlformats.org/officeDocument/2006/relationships/slideLayout" Target="../slideLayouts/slideLayout115.xml"/><Relationship Id="rId5" Type="http://schemas.openxmlformats.org/officeDocument/2006/relationships/slideLayout" Target="../slideLayouts/slideLayout109.xml"/><Relationship Id="rId10" Type="http://schemas.openxmlformats.org/officeDocument/2006/relationships/slideLayout" Target="../slideLayouts/slideLayout114.xml"/><Relationship Id="rId4" Type="http://schemas.openxmlformats.org/officeDocument/2006/relationships/slideLayout" Target="../slideLayouts/slideLayout108.xml"/><Relationship Id="rId9" Type="http://schemas.openxmlformats.org/officeDocument/2006/relationships/slideLayout" Target="../slideLayouts/slideLayout1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7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2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1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752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67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53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411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54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7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55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62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56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31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7" r:id="rId13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7" y="367905"/>
            <a:ext cx="7343775" cy="832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7" y="1200151"/>
            <a:ext cx="7343775" cy="3626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5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2" y="4531524"/>
            <a:ext cx="619125" cy="473869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 smtClean="0">
                <a:solidFill>
                  <a:schemeClr val="bg1"/>
                </a:solidFill>
              </a:defRPr>
            </a:lvl1pPr>
          </a:lstStyle>
          <a:p>
            <a:fld id="{D57E3FE5-A9B2-4740-BCFC-E5DFD0717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3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</p:sldLayoutIdLst>
  <p:hf hdr="0" ftr="0" dt="0"/>
  <p:txStyles>
    <p:titleStyle>
      <a:lvl1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2pPr>
      <a:lvl3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3pPr>
      <a:lvl4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4pPr>
      <a:lvl5pPr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5pPr>
      <a:lvl6pPr marL="235406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6pPr>
      <a:lvl7pPr marL="470813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7pPr>
      <a:lvl8pPr marL="706219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8pPr>
      <a:lvl9pPr marL="941625" algn="l" defTabSz="469995" rtl="0" eaLnBrk="1" fontAlgn="base" hangingPunct="1">
        <a:lnSpc>
          <a:spcPts val="2349"/>
        </a:lnSpc>
        <a:spcBef>
          <a:spcPct val="0"/>
        </a:spcBef>
        <a:spcAft>
          <a:spcPct val="0"/>
        </a:spcAft>
        <a:defRPr sz="1900" b="1">
          <a:solidFill>
            <a:srgbClr val="005AA9"/>
          </a:solidFill>
          <a:latin typeface="Arial" pitchFamily="34" charset="0"/>
        </a:defRPr>
      </a:lvl9pPr>
    </p:titleStyle>
    <p:bodyStyle>
      <a:lvl1pPr marL="163477" algn="l" defTabSz="469995" rtl="0" eaLnBrk="1" fontAlgn="base" hangingPunct="1">
        <a:spcBef>
          <a:spcPct val="20000"/>
        </a:spcBef>
        <a:spcAft>
          <a:spcPct val="0"/>
        </a:spcAft>
        <a:buFont typeface="+mj-lt"/>
        <a:defRPr sz="1600" kern="1200">
          <a:solidFill>
            <a:srgbClr val="005AA9"/>
          </a:solidFill>
          <a:latin typeface="+mj-lt"/>
          <a:ea typeface="+mn-ea"/>
          <a:cs typeface="+mn-cs"/>
        </a:defRPr>
      </a:lvl1pPr>
      <a:lvl2pPr marL="163477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1100" kern="1200">
          <a:solidFill>
            <a:srgbClr val="504F53"/>
          </a:solidFill>
          <a:latin typeface="+mj-lt"/>
          <a:ea typeface="+mn-ea"/>
          <a:cs typeface="+mn-cs"/>
        </a:defRPr>
      </a:lvl2pPr>
      <a:lvl3pPr marL="321231" indent="-116886" algn="l" defTabSz="46999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161842" algn="just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700" kern="1200">
          <a:solidFill>
            <a:srgbClr val="504F53"/>
          </a:solidFill>
          <a:latin typeface="+mj-lt"/>
          <a:ea typeface="+mn-ea"/>
          <a:cs typeface="+mn-cs"/>
        </a:defRPr>
      </a:lvl4pPr>
      <a:lvl5pPr marL="647367" algn="l" defTabSz="469995" rtl="0" eaLnBrk="1" fontAlgn="base" hangingPunct="1">
        <a:lnSpc>
          <a:spcPts val="811"/>
        </a:lnSpc>
        <a:spcBef>
          <a:spcPts val="181"/>
        </a:spcBef>
        <a:spcAft>
          <a:spcPct val="0"/>
        </a:spcAft>
        <a:buFont typeface="Arial" pitchFamily="34" charset="0"/>
        <a:defRPr sz="60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7" y="367518"/>
            <a:ext cx="7343873" cy="832711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7" y="1200150"/>
            <a:ext cx="7343873" cy="3626943"/>
          </a:xfrm>
          <a:prstGeom prst="rect">
            <a:avLst/>
          </a:prstGeom>
        </p:spPr>
        <p:txBody>
          <a:bodyPr vert="horz" lIns="71567" tIns="35783" rIns="71567" bIns="35783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6"/>
            <a:ext cx="2133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6"/>
            <a:ext cx="2895600" cy="273844"/>
          </a:xfrm>
          <a:prstGeom prst="rect">
            <a:avLst/>
          </a:prstGeom>
        </p:spPr>
        <p:txBody>
          <a:bodyPr vert="horz" lIns="71567" tIns="35783" rIns="71567" bIns="35783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 vert="horz" lIns="71567" tIns="35783" rIns="71567" bIns="35783" rtlCol="0" anchor="ctr">
            <a:normAutofit/>
          </a:bodyPr>
          <a:lstStyle>
            <a:lvl1pPr algn="ctr">
              <a:lnSpc>
                <a:spcPts val="1083"/>
              </a:lnSpc>
              <a:defRPr sz="12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17D7C-6A4E-4319-B85A-2D2149C499EC}" type="slidenum">
              <a:rPr lang="ru-RU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08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hf hdr="0" ftr="0" dt="0"/>
  <p:txStyles>
    <p:titleStyle>
      <a:lvl1pPr algn="l" defTabSz="470729" rtl="0" eaLnBrk="1" latinLnBrk="0" hangingPunct="1">
        <a:lnSpc>
          <a:spcPts val="2347"/>
        </a:lnSpc>
        <a:spcBef>
          <a:spcPct val="0"/>
        </a:spcBef>
        <a:buNone/>
        <a:defRPr sz="19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164064" indent="0" algn="l" defTabSz="470729" rtl="0" eaLnBrk="1" latinLnBrk="0" hangingPunct="1">
        <a:spcBef>
          <a:spcPct val="20000"/>
        </a:spcBef>
        <a:buFont typeface="+mj-lt"/>
        <a:buNone/>
        <a:defRPr sz="16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164064" indent="0" algn="l" defTabSz="470729" rtl="0" eaLnBrk="1" latinLnBrk="0" hangingPunct="1">
        <a:spcBef>
          <a:spcPct val="20000"/>
        </a:spcBef>
        <a:buFont typeface="Arial" pitchFamily="34" charset="0"/>
        <a:buNone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321680" indent="-117496" algn="l" defTabSz="470729" rtl="0" eaLnBrk="1" latinLnBrk="0" hangingPunct="1">
        <a:spcBef>
          <a:spcPct val="20000"/>
        </a:spcBef>
        <a:buFont typeface="Arial" pitchFamily="34" charset="0"/>
        <a:buChar char="•"/>
        <a:defRPr sz="1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162631" algn="just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tabLst/>
        <a:defRPr sz="7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647658" indent="0" algn="l" defTabSz="470729" rtl="0" eaLnBrk="1" latinLnBrk="0" hangingPunct="1">
        <a:lnSpc>
          <a:spcPts val="813"/>
        </a:lnSpc>
        <a:spcBef>
          <a:spcPts val="181"/>
        </a:spcBef>
        <a:buFont typeface="Arial" pitchFamily="34" charset="0"/>
        <a:buNone/>
        <a:defRPr sz="6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129450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2987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65235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00600" indent="-117682" algn="l" defTabSz="470729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536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7072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06094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41459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76823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12188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7552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82917" algn="l" defTabSz="470729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85800" y="2101526"/>
            <a:ext cx="7772400" cy="1784674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  <a:spcAft>
                <a:spcPct val="40000"/>
              </a:spcAft>
            </a:pPr>
            <a:r>
              <a:rPr lang="ru-RU" sz="2400" dirty="0"/>
              <a:t>«Результаты работы налоговых органов по урегулированию задолженности за 2018 год. Результаты эффективности взыскания на всех стадиях применения мер принудительного взыскания задолженности»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600" dirty="0" smtClean="0"/>
              <a:t>Доклад начальника отдела урегулирования задолженности </a:t>
            </a:r>
            <a:r>
              <a:rPr lang="ru-RU" sz="1600" dirty="0" err="1" smtClean="0"/>
              <a:t>М.Н.Хусаиновой</a:t>
            </a:r>
            <a:endParaRPr lang="ru-RU" sz="2400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124986" y="4064139"/>
            <a:ext cx="4803145" cy="537144"/>
          </a:xfrm>
        </p:spPr>
        <p:txBody>
          <a:bodyPr>
            <a:normAutofit/>
          </a:bodyPr>
          <a:lstStyle/>
          <a:p>
            <a:r>
              <a:rPr lang="ru-RU" dirty="0" smtClean="0"/>
              <a:t>г. Салехард, 2019</a:t>
            </a:r>
          </a:p>
        </p:txBody>
      </p:sp>
    </p:spTree>
    <p:extLst>
      <p:ext uri="{BB962C8B-B14F-4D97-AF65-F5344CB8AC3E}">
        <p14:creationId xmlns:p14="http://schemas.microsoft.com/office/powerpoint/2010/main" val="3211741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ru-RU" sz="2000" dirty="0" smtClean="0"/>
              <a:t>СПАСИБО ЗА ВНИМАНИЕ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239DDAF-0AF6-4ABE-B83B-85540476493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09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200" i="1" u="sng" dirty="0"/>
              <a:t>Динамика совокупной задолженности Ямало-Ненецкого автономного округа </a:t>
            </a:r>
            <a:r>
              <a:rPr lang="ru-RU" sz="2200" i="1" u="sng" dirty="0" smtClean="0"/>
              <a:t>в </a:t>
            </a:r>
            <a:r>
              <a:rPr lang="ru-RU" sz="2200" i="1" u="sng" dirty="0"/>
              <a:t>2018 году, в </a:t>
            </a:r>
            <a:r>
              <a:rPr lang="ru-RU" sz="2200" i="1" u="sng" dirty="0" err="1" smtClean="0"/>
              <a:t>млрд.руб</a:t>
            </a:r>
            <a:r>
              <a:rPr lang="ru-RU" sz="2200" i="1" u="sng" dirty="0"/>
              <a:t>.</a:t>
            </a:r>
            <a:endParaRPr lang="ru-RU" sz="2200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5" y="4531068"/>
            <a:ext cx="619711" cy="473876"/>
          </a:xfrm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31323" y="2662014"/>
            <a:ext cx="5030041" cy="1131302"/>
          </a:xfrm>
          <a:prstGeom prst="rect">
            <a:avLst/>
          </a:prstGeom>
        </p:spPr>
        <p:txBody>
          <a:bodyPr vert="horz" wrap="square" lIns="53703" tIns="26852" rIns="53703" bIns="26852" rtlCol="0" anchor="ctr">
            <a:normAutofit/>
          </a:bodyPr>
          <a:lstStyle/>
          <a:p>
            <a:pPr marL="353109" indent="-353109" defTabSz="537056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2500" b="1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Object 31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45155386"/>
              </p:ext>
            </p:extLst>
          </p:nvPr>
        </p:nvGraphicFramePr>
        <p:xfrm>
          <a:off x="590569" y="1194997"/>
          <a:ext cx="7649192" cy="359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69" y="1192213"/>
            <a:ext cx="7649192" cy="359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задолженности по состоянию на 01.01.2019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3</a:t>
            </a:fld>
            <a:endParaRPr lang="en-US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93" y="1274065"/>
            <a:ext cx="7156704" cy="3560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746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/>
              <a:t>Задолженность по категориям налогоплательщиков, по состоянию на 01.01.2019    </a:t>
            </a:r>
            <a:r>
              <a:rPr lang="ru-RU" sz="1500" i="1" u="sng" dirty="0" smtClean="0"/>
              <a:t>в </a:t>
            </a:r>
            <a:r>
              <a:rPr lang="ru-RU" sz="1500" i="1" u="sng" dirty="0" err="1" smtClean="0"/>
              <a:t>млн.рублях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4</a:t>
            </a:fld>
            <a:endParaRPr lang="en-US"/>
          </a:p>
        </p:txBody>
      </p:sp>
      <p:pic>
        <p:nvPicPr>
          <p:cNvPr id="5125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59407"/>
            <a:ext cx="7867651" cy="3480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13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 noChangeAspect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71567" tIns="35783" rIns="71567" bIns="35783" numCol="1" anchor="ctr" anchorCtr="0" compatLnSpc="1">
            <a:prstTxWarp prst="textNoShape">
              <a:avLst/>
            </a:prstTxWarp>
            <a:normAutofit/>
          </a:bodyPr>
          <a:lstStyle/>
          <a:p>
            <a:pPr algn="ctr" eaLnBrk="0" hangingPunct="0">
              <a:defRPr/>
            </a:pPr>
            <a:r>
              <a:rPr lang="ru-RU" sz="2000" u="sng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Сумма прироста задолженности</a:t>
            </a:r>
            <a:br>
              <a:rPr lang="ru-RU" sz="2000" u="sng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</a:br>
            <a:r>
              <a:rPr lang="ru-RU" sz="2000" u="sng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 обязательным платежам за </a:t>
            </a:r>
            <a:r>
              <a:rPr lang="ru-RU" sz="2000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2018 год, в </a:t>
            </a:r>
            <a:r>
              <a:rPr lang="ru-RU" sz="2000" u="sng" dirty="0" err="1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млн.рублях</a:t>
            </a:r>
            <a:endParaRPr lang="ru-RU" sz="2000" u="sng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2239DDAF-0AF6-4ABE-B83B-855404764931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1674091" y="2322287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17600"/>
            <a:ext cx="7715252" cy="3667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45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200" i="1" u="sng" dirty="0" smtClean="0"/>
              <a:t>Урегулировано задолженности за 2018 год, в </a:t>
            </a:r>
            <a:r>
              <a:rPr lang="ru-RU" sz="2200" i="1" u="sng" dirty="0" err="1" smtClean="0"/>
              <a:t>млн.рублях</a:t>
            </a:r>
            <a:endParaRPr lang="ru-RU" sz="2200" i="1" u="sng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6</a:t>
            </a:fld>
            <a:endParaRPr lang="en-US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1292224"/>
            <a:ext cx="8026399" cy="3574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3634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Поступило платежей после санкции прокурора, в </a:t>
            </a:r>
            <a:r>
              <a:rPr lang="ru-RU" dirty="0" err="1" smtClean="0"/>
              <a:t>млн.рублях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3FE5-A9B2-4740-BCFC-E5DFD07173BA}" type="slidenum">
              <a:rPr lang="en-US" smtClean="0"/>
              <a:t>7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28" y="1117600"/>
            <a:ext cx="7757924" cy="3722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6276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u="sng" dirty="0" smtClean="0"/>
              <a:t>Задолженность ФЛ по имущественным налогам по кварталам, в </a:t>
            </a:r>
            <a:r>
              <a:rPr lang="ru-RU" i="1" u="sng" dirty="0" err="1" smtClean="0"/>
              <a:t>млн.рублях</a:t>
            </a:r>
            <a:r>
              <a:rPr lang="ru-RU" i="1" u="sng" dirty="0" smtClean="0"/>
              <a:t>.</a:t>
            </a:r>
            <a:endParaRPr lang="ru-RU" i="1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1741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205157"/>
            <a:ext cx="7866884" cy="3681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0479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u="sng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Эффективность </a:t>
            </a:r>
            <a:r>
              <a:rPr lang="ru-RU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погашения </a:t>
            </a:r>
            <a:r>
              <a:rPr lang="ru-RU" u="sng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задолженности по имущественным </a:t>
            </a:r>
            <a:r>
              <a:rPr lang="ru-RU" u="sng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налогам по сроку уплаты 03.12.2018         </a:t>
            </a:r>
            <a:r>
              <a:rPr lang="ru-RU" u="sng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(в млн. руб.)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DBC6A8-030A-4E74-A93A-0C27C7F12955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3080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4273"/>
            <a:ext cx="7595615" cy="3425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259666"/>
      </p:ext>
    </p:extLst>
  </p:cSld>
  <p:clrMapOvr>
    <a:masterClrMapping/>
  </p:clrMapOvr>
</p:sld>
</file>

<file path=ppt/theme/theme1.xml><?xml version="1.0" encoding="utf-8"?>
<a:theme xmlns:a="http://schemas.openxmlformats.org/drawingml/2006/main" name="Концепция АСК НДС2 Кас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0.xml><?xml version="1.0" encoding="utf-8"?>
<a:theme xmlns:a="http://schemas.openxmlformats.org/drawingml/2006/main" name="6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1.xml><?xml version="1.0" encoding="utf-8"?>
<a:theme xmlns:a="http://schemas.openxmlformats.org/drawingml/2006/main" name="7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2.xml><?xml version="1.0" encoding="utf-8"?>
<a:theme xmlns:a="http://schemas.openxmlformats.org/drawingml/2006/main" name="8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3.xml><?xml version="1.0" encoding="utf-8"?>
<a:theme xmlns:a="http://schemas.openxmlformats.org/drawingml/2006/main" name="10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4.xml><?xml version="1.0" encoding="utf-8"?>
<a:theme xmlns:a="http://schemas.openxmlformats.org/drawingml/2006/main" name="1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1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2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5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4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7.xml><?xml version="1.0" encoding="utf-8"?>
<a:theme xmlns:a="http://schemas.openxmlformats.org/drawingml/2006/main" name="9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8.xml><?xml version="1.0" encoding="utf-8"?>
<a:theme xmlns:a="http://schemas.openxmlformats.org/drawingml/2006/main" name="1_Концепция АСК НДС2 Кас (1)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9.xml><?xml version="1.0" encoding="utf-8"?>
<a:theme xmlns:a="http://schemas.openxmlformats.org/drawingml/2006/main" name="3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Концепция АСК НДС2 Кас (1).thmx</Template>
  <TotalTime>18229</TotalTime>
  <Words>120</Words>
  <Application>Microsoft Office PowerPoint</Application>
  <PresentationFormat>Экран (16:9)</PresentationFormat>
  <Paragraphs>21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14</vt:i4>
      </vt:variant>
      <vt:variant>
        <vt:lpstr>Заголовки слайдов</vt:lpstr>
      </vt:variant>
      <vt:variant>
        <vt:i4>10</vt:i4>
      </vt:variant>
    </vt:vector>
  </HeadingPairs>
  <TitlesOfParts>
    <vt:vector size="24" baseType="lpstr">
      <vt:lpstr>Концепция АСК НДС2 Кас (1)</vt:lpstr>
      <vt:lpstr>Present_FNS2012_A4</vt:lpstr>
      <vt:lpstr>1_Present_FNS2012_A4</vt:lpstr>
      <vt:lpstr>2_Present_FNS2012_A4</vt:lpstr>
      <vt:lpstr>5_Present_FNS2012_A4</vt:lpstr>
      <vt:lpstr>4_Present_FNS2012_A4</vt:lpstr>
      <vt:lpstr>9_Present_FNS2012_A4</vt:lpstr>
      <vt:lpstr>1_Концепция АСК НДС2 Кас (1)</vt:lpstr>
      <vt:lpstr>3_Present_FNS2012_A4</vt:lpstr>
      <vt:lpstr>6_Present_FNS2012_A4</vt:lpstr>
      <vt:lpstr>7_Present_FNS2012_A4</vt:lpstr>
      <vt:lpstr>8_Present_FNS2012_A4</vt:lpstr>
      <vt:lpstr>10_Present_FNS2012_A4</vt:lpstr>
      <vt:lpstr>11_Present_FNS2012_A4</vt:lpstr>
      <vt:lpstr>«Результаты работы налоговых органов по урегулированию задолженности за 2018 год. Результаты эффективности взыскания на всех стадиях применения мер принудительного взыскания задолженности»   Доклад начальника отдела урегулирования задолженности М.Н.Хусаиновой</vt:lpstr>
      <vt:lpstr>Динамика совокупной задолженности Ямало-Ненецкого автономного округа в 2018 году, в млрд.руб.</vt:lpstr>
      <vt:lpstr>Структура задолженности по состоянию на 01.01.2019</vt:lpstr>
      <vt:lpstr>Задолженность по категориям налогоплательщиков, по состоянию на 01.01.2019    в млн.рублях.</vt:lpstr>
      <vt:lpstr>Сумма прироста задолженности по обязательным платежам за 2018 год, в млн.рублях</vt:lpstr>
      <vt:lpstr>Урегулировано задолженности за 2018 год, в млн.рублях</vt:lpstr>
      <vt:lpstr>Поступило платежей после санкции прокурора, в млн.рублях.</vt:lpstr>
      <vt:lpstr>Задолженность ФЛ по имущественным налогам по кварталам, в млн.рублях.</vt:lpstr>
      <vt:lpstr>Эффективность погашения задолженности по имущественным налогам по сроку уплаты 03.12.2018         (в млн. руб.)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Совещание по вопросам проведения эксперимента</dc:title>
  <dc:creator>Anatoly Gaverdovskiy</dc:creator>
  <cp:lastModifiedBy>Admin</cp:lastModifiedBy>
  <cp:revision>714</cp:revision>
  <cp:lastPrinted>2016-08-02T13:10:17Z</cp:lastPrinted>
  <dcterms:created xsi:type="dcterms:W3CDTF">2014-02-04T14:06:09Z</dcterms:created>
  <dcterms:modified xsi:type="dcterms:W3CDTF">2019-03-07T04:30:21Z</dcterms:modified>
</cp:coreProperties>
</file>